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64" r:id="rId3"/>
    <p:sldId id="287" r:id="rId4"/>
    <p:sldId id="263" r:id="rId5"/>
    <p:sldId id="265" r:id="rId6"/>
    <p:sldId id="266" r:id="rId7"/>
    <p:sldId id="267" r:id="rId8"/>
    <p:sldId id="268" r:id="rId9"/>
    <p:sldId id="281" r:id="rId10"/>
    <p:sldId id="282" r:id="rId11"/>
    <p:sldId id="270" r:id="rId12"/>
    <p:sldId id="283" r:id="rId13"/>
    <p:sldId id="277" r:id="rId14"/>
    <p:sldId id="276" r:id="rId15"/>
    <p:sldId id="278" r:id="rId16"/>
    <p:sldId id="272" r:id="rId17"/>
    <p:sldId id="273" r:id="rId18"/>
    <p:sldId id="275" r:id="rId19"/>
    <p:sldId id="274" r:id="rId20"/>
    <p:sldId id="284" r:id="rId21"/>
    <p:sldId id="288" r:id="rId22"/>
    <p:sldId id="279" r:id="rId23"/>
    <p:sldId id="286" r:id="rId24"/>
    <p:sldId id="280" r:id="rId25"/>
    <p:sldId id="285" r:id="rId26"/>
  </p:sldIdLst>
  <p:sldSz cx="9144000" cy="6858000" type="screen4x3"/>
  <p:notesSz cx="6858000" cy="9144000"/>
  <p:embeddedFontLst>
    <p:embeddedFont>
      <p:font typeface="Montserrat" pitchFamily="2" charset="77"/>
      <p:regular r:id="rId28"/>
      <p:bold r:id="rId29"/>
      <p:italic r:id="rId30"/>
      <p:boldItalic r:id="rId31"/>
    </p:embeddedFont>
    <p:embeddedFont>
      <p:font typeface="Montserrat SemiBold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411"/>
    <p:restoredTop sz="94609"/>
  </p:normalViewPr>
  <p:slideViewPr>
    <p:cSldViewPr snapToGrid="0" snapToObjects="1">
      <p:cViewPr varScale="1">
        <p:scale>
          <a:sx n="104" d="100"/>
          <a:sy n="104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9bbaac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9bbaac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		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430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64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82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43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36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06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00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662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62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315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497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952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572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9bbaac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9bbaac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	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3096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287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324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7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014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596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385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793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31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059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1dc76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1dc76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6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pt-br/windows/wsl/install-manual#step-4---download-the-linux-kernel-update-package" TargetMode="External"/><Relationship Id="rId5" Type="http://schemas.openxmlformats.org/officeDocument/2006/relationships/hyperlink" Target="https://github.com/fabiogjardim/bigdata_docker" TargetMode="External"/><Relationship Id="rId4" Type="http://schemas.openxmlformats.org/officeDocument/2006/relationships/hyperlink" Target="https://www.docker.com/products/docker-desktop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chive.ics.uci.edu/ml/datasets.p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675" y="2381150"/>
            <a:ext cx="2491925" cy="209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447089" y="2660822"/>
            <a:ext cx="4300598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Big Data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CCA7D62-4B03-12F3-844C-68C734FBC022}"/>
              </a:ext>
            </a:extLst>
          </p:cNvPr>
          <p:cNvSpPr/>
          <p:nvPr/>
        </p:nvSpPr>
        <p:spPr>
          <a:xfrm>
            <a:off x="4683211" y="3613322"/>
            <a:ext cx="41889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>
                <a:solidFill>
                  <a:schemeClr val="accent4"/>
                </a:solidFill>
                <a:latin typeface="Muli"/>
              </a:rPr>
              <a:t>“Data </a:t>
            </a:r>
            <a:r>
              <a:rPr lang="pt-BR" sz="2400" i="1" dirty="0" err="1">
                <a:solidFill>
                  <a:schemeClr val="accent4"/>
                </a:solidFill>
                <a:latin typeface="Muli"/>
              </a:rPr>
              <a:t>is</a:t>
            </a:r>
            <a:r>
              <a:rPr lang="pt-BR" sz="2400" i="1" dirty="0">
                <a:solidFill>
                  <a:schemeClr val="accent4"/>
                </a:solidFill>
                <a:latin typeface="Muli"/>
              </a:rPr>
              <a:t> </a:t>
            </a:r>
            <a:r>
              <a:rPr lang="pt-BR" sz="2400" i="1" dirty="0" err="1">
                <a:solidFill>
                  <a:schemeClr val="accent4"/>
                </a:solidFill>
                <a:latin typeface="Muli"/>
              </a:rPr>
              <a:t>the</a:t>
            </a:r>
            <a:r>
              <a:rPr lang="pt-BR" sz="2400" i="1" dirty="0">
                <a:solidFill>
                  <a:schemeClr val="accent4"/>
                </a:solidFill>
                <a:latin typeface="Muli"/>
              </a:rPr>
              <a:t> new </a:t>
            </a:r>
            <a:r>
              <a:rPr lang="pt-BR" sz="2400" i="1" dirty="0" err="1">
                <a:solidFill>
                  <a:schemeClr val="accent4"/>
                </a:solidFill>
                <a:latin typeface="Muli"/>
              </a:rPr>
              <a:t>science</a:t>
            </a:r>
            <a:r>
              <a:rPr lang="pt-BR" sz="2400" i="1" dirty="0">
                <a:solidFill>
                  <a:schemeClr val="accent4"/>
                </a:solidFill>
                <a:latin typeface="Muli"/>
              </a:rPr>
              <a:t>. </a:t>
            </a:r>
          </a:p>
          <a:p>
            <a:r>
              <a:rPr lang="pt-BR" sz="2400" i="1" dirty="0">
                <a:solidFill>
                  <a:schemeClr val="accent4"/>
                </a:solidFill>
                <a:latin typeface="Muli"/>
              </a:rPr>
              <a:t>Big Data </a:t>
            </a:r>
            <a:r>
              <a:rPr lang="pt-BR" sz="2400" i="1" dirty="0" err="1">
                <a:solidFill>
                  <a:schemeClr val="accent4"/>
                </a:solidFill>
                <a:latin typeface="Muli"/>
              </a:rPr>
              <a:t>holds</a:t>
            </a:r>
            <a:r>
              <a:rPr lang="pt-BR" sz="2400" i="1" dirty="0">
                <a:solidFill>
                  <a:schemeClr val="accent4"/>
                </a:solidFill>
                <a:latin typeface="Muli"/>
              </a:rPr>
              <a:t> </a:t>
            </a:r>
            <a:r>
              <a:rPr lang="pt-BR" sz="2400" i="1" dirty="0" err="1">
                <a:solidFill>
                  <a:schemeClr val="accent4"/>
                </a:solidFill>
                <a:latin typeface="Muli"/>
              </a:rPr>
              <a:t>the</a:t>
            </a:r>
            <a:r>
              <a:rPr lang="pt-BR" sz="2400" i="1" dirty="0">
                <a:solidFill>
                  <a:schemeClr val="accent4"/>
                </a:solidFill>
                <a:latin typeface="Muli"/>
              </a:rPr>
              <a:t> </a:t>
            </a:r>
            <a:r>
              <a:rPr lang="pt-BR" sz="2400" i="1" dirty="0" err="1">
                <a:solidFill>
                  <a:schemeClr val="accent4"/>
                </a:solidFill>
                <a:latin typeface="Muli"/>
              </a:rPr>
              <a:t>answers</a:t>
            </a:r>
            <a:r>
              <a:rPr lang="pt-BR" sz="2400" i="1" dirty="0">
                <a:solidFill>
                  <a:schemeClr val="accent4"/>
                </a:solidFill>
                <a:latin typeface="Muli"/>
              </a:rPr>
              <a:t>.” </a:t>
            </a:r>
          </a:p>
          <a:p>
            <a:endParaRPr lang="pt-BR" sz="2400" i="1" dirty="0">
              <a:solidFill>
                <a:schemeClr val="accent4"/>
              </a:solidFill>
              <a:latin typeface="Muli"/>
            </a:endParaRPr>
          </a:p>
          <a:p>
            <a:r>
              <a:rPr lang="pt-BR" sz="2400" i="1" dirty="0">
                <a:solidFill>
                  <a:schemeClr val="accent4"/>
                </a:solidFill>
                <a:latin typeface="Muli"/>
              </a:rPr>
              <a:t>- Patrick P. </a:t>
            </a:r>
            <a:r>
              <a:rPr lang="pt-BR" sz="2400" i="1" dirty="0" err="1">
                <a:solidFill>
                  <a:schemeClr val="accent4"/>
                </a:solidFill>
                <a:latin typeface="Muli"/>
              </a:rPr>
              <a:t>Gelsinger</a:t>
            </a:r>
            <a:endParaRPr lang="pt-BR" sz="2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Ecossistema Cloudera 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Apache Hadoop open source ecosystem | Cloudera">
            <a:extLst>
              <a:ext uri="{FF2B5EF4-FFF2-40B4-BE49-F238E27FC236}">
                <a16:creationId xmlns:a16="http://schemas.microsoft.com/office/drawing/2014/main" id="{A4AB2223-F583-2FEE-608B-66B8F5E9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40" y="1410680"/>
            <a:ext cx="6357272" cy="52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2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Plataformas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2C1FBE0-2299-DA0E-4FE2-4E5B92057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4515"/>
            <a:ext cx="9144000" cy="31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2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Hadoop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B7A3E6-7C44-8B79-28E2-10D676111904}"/>
              </a:ext>
            </a:extLst>
          </p:cNvPr>
          <p:cNvSpPr txBox="1"/>
          <p:nvPr/>
        </p:nvSpPr>
        <p:spPr>
          <a:xfrm>
            <a:off x="1134128" y="1319069"/>
            <a:ext cx="75271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Armazenamento e processamento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Sistema distribuído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Dados armazenados  em servidores e executados em clusters</a:t>
            </a:r>
          </a:p>
          <a:p>
            <a:r>
              <a:rPr lang="pt-BR" sz="2000" dirty="0">
                <a:solidFill>
                  <a:schemeClr val="bg1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Processamento simultâneo e tolerante a falhas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Replicabilidade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Baixo custo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Escalabilidade</a:t>
            </a:r>
          </a:p>
        </p:txBody>
      </p:sp>
    </p:spTree>
    <p:extLst>
      <p:ext uri="{BB962C8B-B14F-4D97-AF65-F5344CB8AC3E}">
        <p14:creationId xmlns:p14="http://schemas.microsoft.com/office/powerpoint/2010/main" val="347814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Arquitetura mestre/escravo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4EDE29-6A1C-7600-80F6-D67D2DE2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431495"/>
            <a:ext cx="87249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5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HDFS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9A3B23-C9EB-083C-1FBD-062CE5BCE0F3}"/>
              </a:ext>
            </a:extLst>
          </p:cNvPr>
          <p:cNvSpPr txBox="1"/>
          <p:nvPr/>
        </p:nvSpPr>
        <p:spPr>
          <a:xfrm>
            <a:off x="1134128" y="1319069"/>
            <a:ext cx="7527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Hadoop</a:t>
            </a:r>
            <a:r>
              <a:rPr lang="pt-BR" sz="2000" dirty="0">
                <a:solidFill>
                  <a:schemeClr val="bg1"/>
                </a:solidFill>
              </a:rPr>
              <a:t>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Três estruturas principais</a:t>
            </a:r>
          </a:p>
          <a:p>
            <a:pPr marL="457200" lvl="1" indent="-457200"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Namenome</a:t>
            </a:r>
            <a:endParaRPr lang="pt-BR" sz="2000" dirty="0">
              <a:solidFill>
                <a:schemeClr val="bg1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Datanode</a:t>
            </a:r>
            <a:endParaRPr lang="pt-BR" sz="2000" dirty="0">
              <a:solidFill>
                <a:schemeClr val="bg1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Secondary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name</a:t>
            </a:r>
            <a:r>
              <a:rPr lang="pt-BR" sz="2000" dirty="0">
                <a:solidFill>
                  <a:schemeClr val="bg1"/>
                </a:solidFill>
              </a:rPr>
              <a:t>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40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HDFS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Funcionamento da arquitetura básica do Hadoop">
            <a:extLst>
              <a:ext uri="{FF2B5EF4-FFF2-40B4-BE49-F238E27FC236}">
                <a16:creationId xmlns:a16="http://schemas.microsoft.com/office/drawing/2014/main" id="{CE39CB29-FB3A-EDDB-5506-3CEF4429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50" y="1228901"/>
            <a:ext cx="77851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1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MapReduce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9A3B23-C9EB-083C-1FBD-062CE5BCE0F3}"/>
              </a:ext>
            </a:extLst>
          </p:cNvPr>
          <p:cNvSpPr txBox="1"/>
          <p:nvPr/>
        </p:nvSpPr>
        <p:spPr>
          <a:xfrm>
            <a:off x="1134128" y="1319069"/>
            <a:ext cx="7527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Divide as tarefas a serem executadas em subtarefas independentes em cada bloco (</a:t>
            </a:r>
            <a:r>
              <a:rPr lang="pt-BR" sz="2000" dirty="0" err="1">
                <a:solidFill>
                  <a:schemeClr val="bg1"/>
                </a:solidFill>
              </a:rPr>
              <a:t>map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Consolida o processamento em uma saída (</a:t>
            </a:r>
            <a:r>
              <a:rPr lang="pt-BR" sz="2000" dirty="0" err="1">
                <a:solidFill>
                  <a:schemeClr val="bg1"/>
                </a:solidFill>
              </a:rPr>
              <a:t>reduce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448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MapReduce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 descr="MapReduce">
            <a:extLst>
              <a:ext uri="{FF2B5EF4-FFF2-40B4-BE49-F238E27FC236}">
                <a16:creationId xmlns:a16="http://schemas.microsoft.com/office/drawing/2014/main" id="{2F49BD38-EB44-1BE1-532A-D2C320AA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51" y="1573198"/>
            <a:ext cx="6075581" cy="451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932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MapReduce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9A3B23-C9EB-083C-1FBD-062CE5BCE0F3}"/>
              </a:ext>
            </a:extLst>
          </p:cNvPr>
          <p:cNvSpPr txBox="1"/>
          <p:nvPr/>
        </p:nvSpPr>
        <p:spPr>
          <a:xfrm>
            <a:off x="1134128" y="1319069"/>
            <a:ext cx="7527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Map: atua sobre um conjunto de entradas com chaves e valores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</a:rPr>
              <a:t>Reduce</a:t>
            </a:r>
            <a:r>
              <a:rPr lang="pt-BR" sz="2000" dirty="0">
                <a:solidFill>
                  <a:schemeClr val="bg1"/>
                </a:solidFill>
              </a:rPr>
              <a:t>: atua sobre valores intermediários produzidos pelo Map que são agrupados para produzir uma saída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5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MapReduce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3FECB30-E35F-E536-6B1D-9BF69695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550" y="1458097"/>
            <a:ext cx="7305139" cy="51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0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 timeline">
            <a:extLst>
              <a:ext uri="{FF2B5EF4-FFF2-40B4-BE49-F238E27FC236}">
                <a16:creationId xmlns:a16="http://schemas.microsoft.com/office/drawing/2014/main" id="{14AF3865-ADC3-5125-CAA1-066BDA62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0"/>
            <a:ext cx="7035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10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YARN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DA7816-3021-4EE5-ABFB-F05D777E6D18}"/>
              </a:ext>
            </a:extLst>
          </p:cNvPr>
          <p:cNvSpPr txBox="1"/>
          <p:nvPr/>
        </p:nvSpPr>
        <p:spPr>
          <a:xfrm>
            <a:off x="1134128" y="1319069"/>
            <a:ext cx="7527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Gerenciador de conteúdo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Apache Hadoop YARN | Introduction to YARN Architecture | Edureka">
            <a:extLst>
              <a:ext uri="{FF2B5EF4-FFF2-40B4-BE49-F238E27FC236}">
                <a16:creationId xmlns:a16="http://schemas.microsoft.com/office/drawing/2014/main" id="{24E8A8F8-2F18-C424-B7A9-CB9C49218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13" y="2219120"/>
            <a:ext cx="8192530" cy="46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63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MapReduce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9A3B23-C9EB-083C-1FBD-062CE5BCE0F3}"/>
              </a:ext>
            </a:extLst>
          </p:cNvPr>
          <p:cNvSpPr txBox="1"/>
          <p:nvPr/>
        </p:nvSpPr>
        <p:spPr>
          <a:xfrm>
            <a:off x="1134128" y="1319069"/>
            <a:ext cx="75271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Exemplo de Aplicações</a:t>
            </a:r>
          </a:p>
          <a:p>
            <a:pPr marL="457200" lvl="3" indent="-457200"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Redes sociais: quem visitou o perfil, quem leu a postagem </a:t>
            </a:r>
          </a:p>
          <a:p>
            <a:pPr marL="457200" lvl="3" indent="-457200"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Netflix: descobrir filmes mais populares, recomendação do que assistir</a:t>
            </a:r>
          </a:p>
          <a:p>
            <a:pPr marL="457200" lvl="3" indent="-457200"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Comércio eletrônico: produtos populares com base na compra analisando registros do site ou histórico de compras/visitados</a:t>
            </a:r>
          </a:p>
          <a:p>
            <a:pPr marL="457200" lvl="3" indent="-457200"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Detecção de fraudes: bancos utilizam </a:t>
            </a:r>
            <a:r>
              <a:rPr lang="pt-BR" sz="2000" dirty="0" err="1">
                <a:solidFill>
                  <a:schemeClr val="bg1"/>
                </a:solidFill>
              </a:rPr>
              <a:t>mapreduce</a:t>
            </a:r>
            <a:r>
              <a:rPr lang="pt-BR" sz="2000" dirty="0">
                <a:solidFill>
                  <a:schemeClr val="bg1"/>
                </a:solidFill>
              </a:rPr>
              <a:t> para ver tendências e métricas de negócios a partir do histórico de transações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6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675" y="2381150"/>
            <a:ext cx="2491925" cy="209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447089" y="2660822"/>
            <a:ext cx="4300598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Instalação e exercícios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3081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Atividade teste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BA74-1447-BF23-8719-D72EB7DDD0A6}"/>
              </a:ext>
            </a:extLst>
          </p:cNvPr>
          <p:cNvSpPr txBox="1"/>
          <p:nvPr/>
        </p:nvSpPr>
        <p:spPr>
          <a:xfrm>
            <a:off x="1134128" y="1319069"/>
            <a:ext cx="75271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Baixar e instalar o Docker desktop </a:t>
            </a:r>
            <a:r>
              <a:rPr lang="pt-BR" sz="2000" dirty="0">
                <a:solidFill>
                  <a:schemeClr val="bg1"/>
                </a:solidFill>
                <a:hlinkClick r:id="rId4"/>
              </a:rPr>
              <a:t>https://www.docker.com/products/docker-desktop/</a:t>
            </a: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Baixar o </a:t>
            </a:r>
            <a:r>
              <a:rPr lang="pt-BR" sz="2000" dirty="0" err="1">
                <a:solidFill>
                  <a:schemeClr val="bg1"/>
                </a:solidFill>
              </a:rPr>
              <a:t>git</a:t>
            </a:r>
            <a:r>
              <a:rPr lang="pt-BR" sz="2000" dirty="0">
                <a:solidFill>
                  <a:schemeClr val="bg1"/>
                </a:solidFill>
              </a:rPr>
              <a:t> (caso não possua)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Clonar o repositório do ambiente big data para a sua máquina</a:t>
            </a:r>
          </a:p>
          <a:p>
            <a:r>
              <a:rPr lang="pt-BR" sz="2000" dirty="0">
                <a:solidFill>
                  <a:schemeClr val="bg1"/>
                </a:solidFill>
                <a:hlinkClick r:id="rId5"/>
              </a:rPr>
              <a:t>https://github.com/fabiogjardim/bigdata</a:t>
            </a:r>
            <a:r>
              <a:rPr lang="pt-BR" sz="2000">
                <a:solidFill>
                  <a:schemeClr val="bg1"/>
                </a:solidFill>
                <a:hlinkClick r:id="rId5"/>
              </a:rPr>
              <a:t>_docker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u="sng" dirty="0">
                <a:hlinkClick r:id="rId6"/>
              </a:rPr>
              <a:t>https://docs.microsoft.com/pt-br/windows/wsl/install-manual#step-4---download-the-linux-kernel-update-package</a:t>
            </a: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12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HDFS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72F7AF7-3D0E-D1E1-D954-2164935D07C7}"/>
              </a:ext>
            </a:extLst>
          </p:cNvPr>
          <p:cNvSpPr/>
          <p:nvPr/>
        </p:nvSpPr>
        <p:spPr>
          <a:xfrm>
            <a:off x="1244550" y="1278693"/>
            <a:ext cx="7096261" cy="574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docker-compose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–</a:t>
            </a:r>
            <a:r>
              <a:rPr lang="pt-BR" dirty="0" err="1"/>
              <a:t>d</a:t>
            </a:r>
            <a:r>
              <a:rPr lang="pt-BR" dirty="0"/>
              <a:t> #inicia todos os clusters</a:t>
            </a:r>
          </a:p>
          <a:p>
            <a:pPr algn="ctr"/>
            <a:r>
              <a:rPr lang="pt-BR" dirty="0" err="1"/>
              <a:t>docker</a:t>
            </a:r>
            <a:r>
              <a:rPr lang="pt-BR" dirty="0"/>
              <a:t> </a:t>
            </a:r>
            <a:r>
              <a:rPr lang="pt-BR" dirty="0" err="1"/>
              <a:t>exec</a:t>
            </a:r>
            <a:r>
              <a:rPr lang="pt-BR" dirty="0"/>
              <a:t> -it </a:t>
            </a:r>
            <a:r>
              <a:rPr lang="pt-BR" dirty="0" err="1"/>
              <a:t>namenode</a:t>
            </a:r>
            <a:r>
              <a:rPr lang="pt-BR" dirty="0"/>
              <a:t> </a:t>
            </a:r>
            <a:r>
              <a:rPr lang="pt-BR" dirty="0" err="1"/>
              <a:t>bash</a:t>
            </a:r>
            <a:r>
              <a:rPr lang="pt-BR" dirty="0"/>
              <a:t> #acessa o </a:t>
            </a:r>
            <a:r>
              <a:rPr lang="pt-BR" dirty="0" err="1"/>
              <a:t>datanode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ADA715-1564-2ED4-B8E9-F5320310C2D9}"/>
              </a:ext>
            </a:extLst>
          </p:cNvPr>
          <p:cNvSpPr/>
          <p:nvPr/>
        </p:nvSpPr>
        <p:spPr>
          <a:xfrm>
            <a:off x="1244549" y="1974787"/>
            <a:ext cx="7096261" cy="1415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mkdir</a:t>
            </a:r>
            <a:r>
              <a:rPr lang="pt-BR" dirty="0"/>
              <a:t> </a:t>
            </a:r>
            <a:r>
              <a:rPr lang="pt-BR" dirty="0" err="1"/>
              <a:t>letscode</a:t>
            </a:r>
            <a:endParaRPr lang="pt-BR" dirty="0"/>
          </a:p>
          <a:p>
            <a:pPr algn="ctr"/>
            <a:r>
              <a:rPr lang="pt-BR" dirty="0" err="1"/>
              <a:t>mdkir</a:t>
            </a:r>
            <a:r>
              <a:rPr lang="pt-BR" dirty="0"/>
              <a:t> </a:t>
            </a:r>
            <a:r>
              <a:rPr lang="pt-BR" dirty="0" err="1"/>
              <a:t>letscode</a:t>
            </a:r>
            <a:r>
              <a:rPr lang="pt-BR" dirty="0"/>
              <a:t>/data</a:t>
            </a:r>
          </a:p>
          <a:p>
            <a:pPr algn="ctr"/>
            <a:r>
              <a:rPr lang="pt-BR" dirty="0" err="1"/>
              <a:t>cd</a:t>
            </a:r>
            <a:r>
              <a:rPr lang="pt-BR" dirty="0"/>
              <a:t> </a:t>
            </a:r>
            <a:r>
              <a:rPr lang="pt-BR" dirty="0" err="1"/>
              <a:t>letscode</a:t>
            </a:r>
            <a:r>
              <a:rPr lang="pt-BR" dirty="0"/>
              <a:t>/data</a:t>
            </a:r>
          </a:p>
          <a:p>
            <a:pPr algn="ctr"/>
            <a:r>
              <a:rPr lang="pt-BR" dirty="0" err="1"/>
              <a:t>apt</a:t>
            </a:r>
            <a:r>
              <a:rPr lang="pt-BR" dirty="0"/>
              <a:t> update &amp;&amp; </a:t>
            </a:r>
            <a:r>
              <a:rPr lang="pt-BR" dirty="0" err="1"/>
              <a:t>apt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wget</a:t>
            </a:r>
            <a:endParaRPr lang="pt-BR" dirty="0"/>
          </a:p>
          <a:p>
            <a:pPr algn="ctr"/>
            <a:r>
              <a:rPr lang="pt-BR" dirty="0" err="1"/>
              <a:t>wget</a:t>
            </a:r>
            <a:r>
              <a:rPr lang="pt-BR" dirty="0"/>
              <a:t> https://</a:t>
            </a:r>
            <a:r>
              <a:rPr lang="pt-BR" dirty="0" err="1"/>
              <a:t>eforexcel.com</a:t>
            </a:r>
            <a:r>
              <a:rPr lang="pt-BR" dirty="0"/>
              <a:t>/</a:t>
            </a:r>
            <a:r>
              <a:rPr lang="pt-BR" dirty="0" err="1"/>
              <a:t>wp</a:t>
            </a:r>
            <a:r>
              <a:rPr lang="pt-BR" dirty="0"/>
              <a:t>/</a:t>
            </a:r>
            <a:r>
              <a:rPr lang="pt-BR" dirty="0" err="1"/>
              <a:t>wp-content</a:t>
            </a:r>
            <a:r>
              <a:rPr lang="pt-BR" dirty="0"/>
              <a:t>/uploads/2017/07/500000-Sales-Records.zip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8D78476-73C2-CE09-20AE-E173B01E612C}"/>
              </a:ext>
            </a:extLst>
          </p:cNvPr>
          <p:cNvSpPr/>
          <p:nvPr/>
        </p:nvSpPr>
        <p:spPr>
          <a:xfrm>
            <a:off x="1244549" y="3519042"/>
            <a:ext cx="7096261" cy="1415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	</a:t>
            </a:r>
            <a:r>
              <a:rPr lang="pt-BR" dirty="0" err="1"/>
              <a:t>hdfs</a:t>
            </a:r>
            <a:r>
              <a:rPr lang="pt-BR" dirty="0"/>
              <a:t> </a:t>
            </a:r>
            <a:r>
              <a:rPr lang="pt-BR" dirty="0" err="1"/>
              <a:t>dfs</a:t>
            </a:r>
            <a:r>
              <a:rPr lang="pt-BR" dirty="0"/>
              <a:t> -</a:t>
            </a:r>
            <a:r>
              <a:rPr lang="pt-BR" dirty="0" err="1"/>
              <a:t>put</a:t>
            </a:r>
            <a:r>
              <a:rPr lang="pt-BR" dirty="0"/>
              <a:t> /</a:t>
            </a:r>
            <a:r>
              <a:rPr lang="pt-BR" dirty="0" err="1"/>
              <a:t>letscode</a:t>
            </a:r>
            <a:r>
              <a:rPr lang="pt-BR" dirty="0"/>
              <a:t>/data/ /</a:t>
            </a:r>
            <a:r>
              <a:rPr lang="pt-BR" dirty="0" err="1"/>
              <a:t>letscode</a:t>
            </a:r>
            <a:r>
              <a:rPr lang="pt-BR" dirty="0"/>
              <a:t>/data/ #envia o arquivo para o </a:t>
            </a:r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	</a:t>
            </a:r>
            <a:r>
              <a:rPr lang="pt-BR" dirty="0" err="1"/>
              <a:t>hdfs</a:t>
            </a:r>
            <a:r>
              <a:rPr lang="pt-BR" dirty="0"/>
              <a:t> </a:t>
            </a:r>
            <a:r>
              <a:rPr lang="pt-BR" dirty="0" err="1"/>
              <a:t>dfs</a:t>
            </a:r>
            <a:r>
              <a:rPr lang="pt-BR" dirty="0"/>
              <a:t> –</a:t>
            </a:r>
            <a:r>
              <a:rPr lang="pt-BR" dirty="0" err="1"/>
              <a:t>cat</a:t>
            </a:r>
            <a:r>
              <a:rPr lang="pt-BR" dirty="0"/>
              <a:t> /</a:t>
            </a:r>
            <a:r>
              <a:rPr lang="pt-BR" dirty="0" err="1"/>
              <a:t>letscode</a:t>
            </a:r>
            <a:r>
              <a:rPr lang="pt-BR" dirty="0"/>
              <a:t>/data/50ksales.csv | </a:t>
            </a:r>
            <a:r>
              <a:rPr lang="pt-BR" dirty="0" err="1"/>
              <a:t>head</a:t>
            </a:r>
            <a:r>
              <a:rPr lang="pt-BR" dirty="0"/>
              <a:t> –</a:t>
            </a:r>
            <a:r>
              <a:rPr lang="pt-BR" dirty="0" err="1"/>
              <a:t>n</a:t>
            </a:r>
            <a:r>
              <a:rPr lang="pt-BR" dirty="0"/>
              <a:t> 2 # visualizar arquivo</a:t>
            </a:r>
          </a:p>
          <a:p>
            <a:r>
              <a:rPr lang="pt-BR" dirty="0" err="1"/>
              <a:t>hdfs</a:t>
            </a:r>
            <a:r>
              <a:rPr lang="pt-BR" dirty="0"/>
              <a:t> </a:t>
            </a:r>
            <a:r>
              <a:rPr lang="pt-BR" dirty="0" err="1"/>
              <a:t>dfs</a:t>
            </a:r>
            <a:r>
              <a:rPr lang="pt-BR" dirty="0"/>
              <a:t> -</a:t>
            </a:r>
            <a:r>
              <a:rPr lang="pt-BR" dirty="0" err="1"/>
              <a:t>cp</a:t>
            </a:r>
            <a:r>
              <a:rPr lang="pt-BR" dirty="0"/>
              <a:t> /</a:t>
            </a:r>
            <a:r>
              <a:rPr lang="pt-BR" dirty="0" err="1"/>
              <a:t>letscode</a:t>
            </a:r>
            <a:r>
              <a:rPr lang="pt-BR" dirty="0"/>
              <a:t>/data/50ksales.csv /</a:t>
            </a:r>
            <a:r>
              <a:rPr lang="pt-BR" dirty="0" err="1"/>
              <a:t>letscode</a:t>
            </a:r>
            <a:r>
              <a:rPr lang="pt-BR" dirty="0"/>
              <a:t>/data/50ksales_copy.csv #copia arquivo</a:t>
            </a:r>
          </a:p>
          <a:p>
            <a:r>
              <a:rPr lang="pt-BR" dirty="0"/>
              <a:t>	</a:t>
            </a:r>
            <a:r>
              <a:rPr lang="pt-BR" dirty="0" err="1"/>
              <a:t>hdfs</a:t>
            </a:r>
            <a:r>
              <a:rPr lang="pt-BR" dirty="0"/>
              <a:t> </a:t>
            </a:r>
            <a:r>
              <a:rPr lang="pt-BR" dirty="0" err="1"/>
              <a:t>dfs</a:t>
            </a:r>
            <a:r>
              <a:rPr lang="pt-BR" dirty="0"/>
              <a:t> –</a:t>
            </a:r>
            <a:r>
              <a:rPr lang="pt-BR" dirty="0" err="1"/>
              <a:t>mv</a:t>
            </a:r>
            <a:r>
              <a:rPr lang="pt-BR" dirty="0"/>
              <a:t> /</a:t>
            </a:r>
            <a:r>
              <a:rPr lang="pt-BR" dirty="0" err="1"/>
              <a:t>letscode</a:t>
            </a:r>
            <a:r>
              <a:rPr lang="pt-BR" dirty="0"/>
              <a:t>/data/50ksales_copy.csv /</a:t>
            </a:r>
            <a:r>
              <a:rPr lang="pt-BR" dirty="0" err="1"/>
              <a:t>letscode</a:t>
            </a:r>
            <a:r>
              <a:rPr lang="pt-BR" dirty="0"/>
              <a:t>/data/50ksales_copy.csv /</a:t>
            </a:r>
            <a:r>
              <a:rPr lang="pt-BR" dirty="0" err="1"/>
              <a:t>letscode</a:t>
            </a:r>
            <a:r>
              <a:rPr lang="pt-BR" dirty="0"/>
              <a:t>/data ## move arquivo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FF7E8D8-A609-7213-6744-19F99C83A896}"/>
              </a:ext>
            </a:extLst>
          </p:cNvPr>
          <p:cNvSpPr/>
          <p:nvPr/>
        </p:nvSpPr>
        <p:spPr>
          <a:xfrm>
            <a:off x="1244548" y="5055398"/>
            <a:ext cx="7096261" cy="1415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	</a:t>
            </a:r>
          </a:p>
          <a:p>
            <a:endParaRPr lang="pt-BR" dirty="0"/>
          </a:p>
          <a:p>
            <a:r>
              <a:rPr lang="pt-BR" dirty="0"/>
              <a:t>	</a:t>
            </a:r>
            <a:r>
              <a:rPr lang="pt-BR" dirty="0" err="1"/>
              <a:t>hdfs</a:t>
            </a:r>
            <a:r>
              <a:rPr lang="pt-BR" dirty="0"/>
              <a:t> </a:t>
            </a:r>
            <a:r>
              <a:rPr lang="pt-BR" dirty="0" err="1"/>
              <a:t>dfs</a:t>
            </a:r>
            <a:r>
              <a:rPr lang="pt-BR" dirty="0"/>
              <a:t> –</a:t>
            </a:r>
            <a:r>
              <a:rPr lang="pt-BR" dirty="0" err="1"/>
              <a:t>rm</a:t>
            </a:r>
            <a:r>
              <a:rPr lang="pt-BR" dirty="0"/>
              <a:t> /</a:t>
            </a:r>
            <a:r>
              <a:rPr lang="pt-BR" dirty="0" err="1"/>
              <a:t>letscode</a:t>
            </a:r>
            <a:r>
              <a:rPr lang="pt-BR" dirty="0"/>
              <a:t>/data/50ksales.csv #remove arquivo</a:t>
            </a:r>
          </a:p>
          <a:p>
            <a:r>
              <a:rPr lang="pt-BR" dirty="0"/>
              <a:t>	</a:t>
            </a:r>
            <a:r>
              <a:rPr lang="pt-BR" dirty="0" err="1"/>
              <a:t>hdfs</a:t>
            </a:r>
            <a:r>
              <a:rPr lang="pt-BR" dirty="0"/>
              <a:t> </a:t>
            </a:r>
            <a:r>
              <a:rPr lang="pt-BR" dirty="0" err="1"/>
              <a:t>dfs</a:t>
            </a:r>
            <a:r>
              <a:rPr lang="pt-BR" dirty="0"/>
              <a:t> –</a:t>
            </a:r>
            <a:r>
              <a:rPr lang="pt-BR" dirty="0" err="1"/>
              <a:t>find</a:t>
            </a:r>
            <a:r>
              <a:rPr lang="pt-BR" dirty="0"/>
              <a:t> /</a:t>
            </a:r>
            <a:r>
              <a:rPr lang="pt-BR" dirty="0" err="1"/>
              <a:t>letscode</a:t>
            </a:r>
            <a:r>
              <a:rPr lang="pt-BR" dirty="0"/>
              <a:t>/ -</a:t>
            </a:r>
            <a:r>
              <a:rPr lang="pt-BR" dirty="0" err="1"/>
              <a:t>name</a:t>
            </a:r>
            <a:r>
              <a:rPr lang="pt-BR" dirty="0"/>
              <a:t> 50ksales.csv #encontra arquivo</a:t>
            </a:r>
          </a:p>
          <a:p>
            <a:r>
              <a:rPr lang="pt-BR" dirty="0"/>
              <a:t>	</a:t>
            </a:r>
            <a:r>
              <a:rPr lang="pt-BR" dirty="0" err="1"/>
              <a:t>hdfs</a:t>
            </a:r>
            <a:r>
              <a:rPr lang="pt-BR" dirty="0"/>
              <a:t> </a:t>
            </a:r>
            <a:r>
              <a:rPr lang="pt-BR" dirty="0" err="1"/>
              <a:t>dfs</a:t>
            </a:r>
            <a:r>
              <a:rPr lang="pt-BR" dirty="0"/>
              <a:t> -</a:t>
            </a:r>
            <a:r>
              <a:rPr lang="pt-BR" dirty="0" err="1"/>
              <a:t>setrep</a:t>
            </a:r>
            <a:r>
              <a:rPr lang="pt-BR" dirty="0"/>
              <a:t> 2 /</a:t>
            </a:r>
            <a:r>
              <a:rPr lang="pt-BR" dirty="0" err="1"/>
              <a:t>letscode</a:t>
            </a:r>
            <a:r>
              <a:rPr lang="pt-BR" dirty="0"/>
              <a:t>/data/50ksales.csv # alterar fator de replicação</a:t>
            </a:r>
          </a:p>
          <a:p>
            <a:r>
              <a:rPr lang="pt-BR" dirty="0"/>
              <a:t>	</a:t>
            </a:r>
            <a:r>
              <a:rPr lang="pt-BR" dirty="0" err="1"/>
              <a:t>hdfs</a:t>
            </a:r>
            <a:r>
              <a:rPr lang="pt-BR" dirty="0"/>
              <a:t> </a:t>
            </a:r>
            <a:r>
              <a:rPr lang="pt-BR" dirty="0" err="1"/>
              <a:t>dfs</a:t>
            </a:r>
            <a:r>
              <a:rPr lang="pt-BR" dirty="0"/>
              <a:t> -</a:t>
            </a:r>
            <a:r>
              <a:rPr lang="pt-BR" dirty="0" err="1"/>
              <a:t>df</a:t>
            </a:r>
            <a:r>
              <a:rPr lang="pt-BR" dirty="0"/>
              <a:t> -</a:t>
            </a:r>
            <a:r>
              <a:rPr lang="pt-BR" dirty="0" err="1"/>
              <a:t>h</a:t>
            </a:r>
            <a:r>
              <a:rPr lang="pt-BR" dirty="0"/>
              <a:t> /</a:t>
            </a:r>
            <a:r>
              <a:rPr lang="pt-BR" dirty="0" err="1"/>
              <a:t>letscode</a:t>
            </a:r>
            <a:r>
              <a:rPr lang="pt-BR" dirty="0"/>
              <a:t>/ #checar status</a:t>
            </a:r>
          </a:p>
          <a:p>
            <a:r>
              <a:rPr lang="pt-BR" dirty="0"/>
              <a:t>	</a:t>
            </a:r>
            <a:r>
              <a:rPr lang="pt-BR" dirty="0" err="1"/>
              <a:t>hdfs</a:t>
            </a:r>
            <a:r>
              <a:rPr lang="pt-BR" dirty="0"/>
              <a:t> </a:t>
            </a:r>
            <a:r>
              <a:rPr lang="pt-BR" dirty="0" err="1"/>
              <a:t>dfs</a:t>
            </a:r>
            <a:r>
              <a:rPr lang="pt-BR" dirty="0"/>
              <a:t> –</a:t>
            </a:r>
            <a:r>
              <a:rPr lang="pt-BR" dirty="0" err="1"/>
              <a:t>du</a:t>
            </a:r>
            <a:r>
              <a:rPr lang="pt-BR" dirty="0"/>
              <a:t> –</a:t>
            </a:r>
            <a:r>
              <a:rPr lang="pt-BR" dirty="0" err="1"/>
              <a:t>h</a:t>
            </a:r>
            <a:r>
              <a:rPr lang="pt-BR" dirty="0"/>
              <a:t> /</a:t>
            </a:r>
            <a:r>
              <a:rPr lang="pt-BR" dirty="0" err="1"/>
              <a:t>letscode</a:t>
            </a:r>
            <a:r>
              <a:rPr lang="pt-BR" dirty="0"/>
              <a:t> #checar status por pasta </a:t>
            </a:r>
          </a:p>
          <a:p>
            <a:r>
              <a:rPr lang="pt-BR" dirty="0"/>
              <a:t>	</a:t>
            </a:r>
            <a:r>
              <a:rPr lang="pt-BR" dirty="0" err="1"/>
              <a:t>docker-compose</a:t>
            </a:r>
            <a:r>
              <a:rPr lang="pt-BR" dirty="0"/>
              <a:t> stop #encerrar cluster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589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Atividade teste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BA74-1447-BF23-8719-D72EB7DDD0A6}"/>
              </a:ext>
            </a:extLst>
          </p:cNvPr>
          <p:cNvSpPr txBox="1"/>
          <p:nvPr/>
        </p:nvSpPr>
        <p:spPr>
          <a:xfrm>
            <a:off x="1134128" y="1319069"/>
            <a:ext cx="75271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Escolha um arquivo na UCI </a:t>
            </a:r>
            <a:r>
              <a:rPr lang="pt-BR" sz="2000" dirty="0">
                <a:solidFill>
                  <a:schemeClr val="bg1"/>
                </a:solidFill>
                <a:hlinkClick r:id="rId4"/>
              </a:rPr>
              <a:t>https://archive.ics.uci.edu/ml/datasets.php</a:t>
            </a: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Faça o download para o 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Crie o diretório </a:t>
            </a:r>
            <a:r>
              <a:rPr lang="pt-BR" sz="2000" dirty="0" err="1">
                <a:solidFill>
                  <a:schemeClr val="bg1"/>
                </a:solidFill>
              </a:rPr>
              <a:t>letscode</a:t>
            </a:r>
            <a:r>
              <a:rPr lang="pt-BR" sz="2000" dirty="0">
                <a:solidFill>
                  <a:schemeClr val="bg1"/>
                </a:solidFill>
              </a:rPr>
              <a:t>/atividade01/teste/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Envie o arquivo para o HDFS no diretório criado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Visualize o arquivo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Crie uma cópia do arquivo no diretório </a:t>
            </a:r>
            <a:r>
              <a:rPr lang="pt-BR" sz="2000" dirty="0" err="1">
                <a:solidFill>
                  <a:schemeClr val="bg1"/>
                </a:solidFill>
              </a:rPr>
              <a:t>letscode</a:t>
            </a:r>
            <a:r>
              <a:rPr lang="pt-BR" sz="2000" dirty="0">
                <a:solidFill>
                  <a:schemeClr val="bg1"/>
                </a:solidFill>
              </a:rPr>
              <a:t>/atividade01/data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Visualize o conteúdo do diretório </a:t>
            </a:r>
            <a:r>
              <a:rPr lang="pt-BR" sz="2000" dirty="0" err="1">
                <a:solidFill>
                  <a:schemeClr val="bg1"/>
                </a:solidFill>
              </a:rPr>
              <a:t>letscode</a:t>
            </a:r>
            <a:r>
              <a:rPr lang="pt-BR" sz="2000" dirty="0">
                <a:solidFill>
                  <a:schemeClr val="bg1"/>
                </a:solidFill>
              </a:rPr>
              <a:t> e suas subpastas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Exclua o arquivo original do diretório teste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3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olume">
            <a:extLst>
              <a:ext uri="{FF2B5EF4-FFF2-40B4-BE49-F238E27FC236}">
                <a16:creationId xmlns:a16="http://schemas.microsoft.com/office/drawing/2014/main" id="{E783DC8C-7772-F9F4-2500-60096045D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0"/>
            <a:ext cx="6835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6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V’s</a:t>
            </a: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de big data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4"/>
          <p:cNvSpPr txBox="1"/>
          <p:nvPr/>
        </p:nvSpPr>
        <p:spPr>
          <a:xfrm>
            <a:off x="1479375" y="1566828"/>
            <a:ext cx="6585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7D222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3600" b="1">
              <a:solidFill>
                <a:srgbClr val="F7D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479375" y="2397228"/>
            <a:ext cx="6585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rgbClr val="F7D222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 sz="3600" b="1">
              <a:solidFill>
                <a:srgbClr val="F7D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479375" y="3225128"/>
            <a:ext cx="6585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7D222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endParaRPr sz="3600" b="1" dirty="0">
              <a:solidFill>
                <a:srgbClr val="F7D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417850" y="1683828"/>
            <a:ext cx="4848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Volume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Quantidade total de dados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417850" y="2514228"/>
            <a:ext cx="4848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Velocidade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Taxa de transferência de dados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417849" y="3319914"/>
            <a:ext cx="6540799" cy="7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Variedade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Diferentes tipos de dados (estruturados, </a:t>
            </a:r>
            <a:r>
              <a:rPr lang="pt-BR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semi</a:t>
            </a: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 não estruturados)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64;p14">
            <a:extLst>
              <a:ext uri="{FF2B5EF4-FFF2-40B4-BE49-F238E27FC236}">
                <a16:creationId xmlns:a16="http://schemas.microsoft.com/office/drawing/2014/main" id="{B1A77C60-15E4-8DF8-D4F7-67942F3071A0}"/>
              </a:ext>
            </a:extLst>
          </p:cNvPr>
          <p:cNvSpPr txBox="1"/>
          <p:nvPr/>
        </p:nvSpPr>
        <p:spPr>
          <a:xfrm>
            <a:off x="1548300" y="4299376"/>
            <a:ext cx="6585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7D222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 sz="3600" b="1" dirty="0">
              <a:solidFill>
                <a:srgbClr val="F7D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64;p14">
            <a:extLst>
              <a:ext uri="{FF2B5EF4-FFF2-40B4-BE49-F238E27FC236}">
                <a16:creationId xmlns:a16="http://schemas.microsoft.com/office/drawing/2014/main" id="{0AF9DADD-B05E-6701-D454-D0FC72B26A86}"/>
              </a:ext>
            </a:extLst>
          </p:cNvPr>
          <p:cNvSpPr txBox="1"/>
          <p:nvPr/>
        </p:nvSpPr>
        <p:spPr>
          <a:xfrm>
            <a:off x="1548300" y="5151989"/>
            <a:ext cx="6585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7D222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endParaRPr sz="3600" b="1" dirty="0">
              <a:solidFill>
                <a:srgbClr val="F7D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69;p14">
            <a:extLst>
              <a:ext uri="{FF2B5EF4-FFF2-40B4-BE49-F238E27FC236}">
                <a16:creationId xmlns:a16="http://schemas.microsoft.com/office/drawing/2014/main" id="{27F87325-74E5-3C0B-E634-8EF583DCD433}"/>
              </a:ext>
            </a:extLst>
          </p:cNvPr>
          <p:cNvSpPr txBox="1"/>
          <p:nvPr/>
        </p:nvSpPr>
        <p:spPr>
          <a:xfrm>
            <a:off x="2417850" y="4379306"/>
            <a:ext cx="4848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Veracidade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Qualidade dos dados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69;p14">
            <a:extLst>
              <a:ext uri="{FF2B5EF4-FFF2-40B4-BE49-F238E27FC236}">
                <a16:creationId xmlns:a16="http://schemas.microsoft.com/office/drawing/2014/main" id="{67E7A0BA-742B-E657-7DC7-FDA830921229}"/>
              </a:ext>
            </a:extLst>
          </p:cNvPr>
          <p:cNvSpPr txBox="1"/>
          <p:nvPr/>
        </p:nvSpPr>
        <p:spPr>
          <a:xfrm>
            <a:off x="2417850" y="5244276"/>
            <a:ext cx="4848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Visão de negócio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5552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Computação Paralela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4AD19B96-9832-9EF6-E538-39976B481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700" y="2092676"/>
            <a:ext cx="7697470" cy="41630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DB7A3E6-7C44-8B79-28E2-10D676111904}"/>
              </a:ext>
            </a:extLst>
          </p:cNvPr>
          <p:cNvSpPr txBox="1"/>
          <p:nvPr/>
        </p:nvSpPr>
        <p:spPr>
          <a:xfrm>
            <a:off x="1527600" y="1384790"/>
            <a:ext cx="626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 Uso simultâneo de diversas CPUs para realizar uma tarefa</a:t>
            </a:r>
          </a:p>
        </p:txBody>
      </p:sp>
    </p:spTree>
    <p:extLst>
      <p:ext uri="{BB962C8B-B14F-4D97-AF65-F5344CB8AC3E}">
        <p14:creationId xmlns:p14="http://schemas.microsoft.com/office/powerpoint/2010/main" val="343763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Computação Distribuída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B7A3E6-7C44-8B79-28E2-10D676111904}"/>
              </a:ext>
            </a:extLst>
          </p:cNvPr>
          <p:cNvSpPr txBox="1"/>
          <p:nvPr/>
        </p:nvSpPr>
        <p:spPr>
          <a:xfrm>
            <a:off x="1134128" y="1319069"/>
            <a:ext cx="752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 Diferentes computadores interligados em uma rede de </a:t>
            </a:r>
          </a:p>
          <a:p>
            <a:r>
              <a:rPr lang="pt-BR" sz="2000" dirty="0">
                <a:solidFill>
                  <a:schemeClr val="bg1"/>
                </a:solidFill>
              </a:rPr>
              <a:t>computadores para compartilhamento de recursos do sistema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5A7E431-0EAC-F07F-9E6B-31B091851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84" y="2140322"/>
            <a:ext cx="4905632" cy="42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</a:t>
            </a:r>
            <a:r>
              <a:rPr lang="pt-BR" sz="3600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Warehouse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B7A3E6-7C44-8B79-28E2-10D676111904}"/>
              </a:ext>
            </a:extLst>
          </p:cNvPr>
          <p:cNvSpPr txBox="1"/>
          <p:nvPr/>
        </p:nvSpPr>
        <p:spPr>
          <a:xfrm>
            <a:off x="1134128" y="1319069"/>
            <a:ext cx="7527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Estratégia para armazenamento de dados de forma particionada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Organização por assuntos</a:t>
            </a:r>
          </a:p>
          <a:p>
            <a:r>
              <a:rPr lang="pt-BR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conjunto desses assuntos compõe a base para uma aplicação</a:t>
            </a:r>
          </a:p>
        </p:txBody>
      </p:sp>
    </p:spTree>
    <p:extLst>
      <p:ext uri="{BB962C8B-B14F-4D97-AF65-F5344CB8AC3E}">
        <p14:creationId xmlns:p14="http://schemas.microsoft.com/office/powerpoint/2010/main" val="404726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Lake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B7A3E6-7C44-8B79-28E2-10D676111904}"/>
              </a:ext>
            </a:extLst>
          </p:cNvPr>
          <p:cNvSpPr txBox="1"/>
          <p:nvPr/>
        </p:nvSpPr>
        <p:spPr>
          <a:xfrm>
            <a:off x="1134128" y="1319069"/>
            <a:ext cx="7527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Repositório de ingestão, armazenamento, processamento e análise de dados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Dados no formato nativo</a:t>
            </a:r>
          </a:p>
          <a:p>
            <a:pPr lvl="8"/>
            <a:r>
              <a:rPr lang="pt-BR" sz="2000" dirty="0">
                <a:solidFill>
                  <a:schemeClr val="bg1"/>
                </a:solidFill>
              </a:rPr>
              <a:t>	Sem limites fixos</a:t>
            </a:r>
          </a:p>
          <a:p>
            <a:pPr lvl="8"/>
            <a:r>
              <a:rPr lang="pt-BR" sz="2000" dirty="0">
                <a:solidFill>
                  <a:schemeClr val="bg1"/>
                </a:solidFill>
              </a:rPr>
              <a:t>	Sem tipo específico de dado</a:t>
            </a:r>
          </a:p>
          <a:p>
            <a:r>
              <a:rPr lang="pt-BR" sz="2000" dirty="0">
                <a:solidFill>
                  <a:schemeClr val="bg1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Visão única de dados</a:t>
            </a:r>
          </a:p>
        </p:txBody>
      </p:sp>
    </p:spTree>
    <p:extLst>
      <p:ext uri="{BB962C8B-B14F-4D97-AF65-F5344CB8AC3E}">
        <p14:creationId xmlns:p14="http://schemas.microsoft.com/office/powerpoint/2010/main" val="12744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Lake</a:t>
            </a:r>
            <a:endParaRPr sz="36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999557F6-287A-9A4B-31CE-203AF2F39E22}"/>
              </a:ext>
            </a:extLst>
          </p:cNvPr>
          <p:cNvSpPr/>
          <p:nvPr/>
        </p:nvSpPr>
        <p:spPr>
          <a:xfrm>
            <a:off x="1346889" y="1841155"/>
            <a:ext cx="1556952" cy="3175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Entrada</a:t>
            </a: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XML</a:t>
            </a: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CSV</a:t>
            </a: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LOG</a:t>
            </a:r>
          </a:p>
          <a:p>
            <a:pPr algn="ctr"/>
            <a:r>
              <a:rPr lang="pt-BR" dirty="0" err="1">
                <a:solidFill>
                  <a:sysClr val="windowText" lastClr="000000"/>
                </a:solidFill>
              </a:rPr>
              <a:t>Objects</a:t>
            </a:r>
            <a:endParaRPr lang="pt-BR" dirty="0">
              <a:solidFill>
                <a:sysClr val="windowText" lastClr="000000"/>
              </a:solidFill>
            </a:endParaRP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JSON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0D5ADE7-3F73-2E44-EE16-EF5D34D9167B}"/>
              </a:ext>
            </a:extLst>
          </p:cNvPr>
          <p:cNvSpPr/>
          <p:nvPr/>
        </p:nvSpPr>
        <p:spPr>
          <a:xfrm>
            <a:off x="3068597" y="1841155"/>
            <a:ext cx="1556952" cy="3175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Ingestão</a:t>
            </a:r>
          </a:p>
          <a:p>
            <a:pPr algn="ctr"/>
            <a:r>
              <a:rPr lang="pt-BR" dirty="0" err="1">
                <a:solidFill>
                  <a:sysClr val="windowText" lastClr="000000"/>
                </a:solidFill>
              </a:rPr>
              <a:t>Sqoop</a:t>
            </a:r>
            <a:endParaRPr lang="pt-BR" dirty="0">
              <a:solidFill>
                <a:sysClr val="windowText" lastClr="000000"/>
              </a:solidFill>
            </a:endParaRPr>
          </a:p>
          <a:p>
            <a:pPr algn="ctr"/>
            <a:r>
              <a:rPr lang="pt-BR" dirty="0" err="1">
                <a:solidFill>
                  <a:sysClr val="windowText" lastClr="000000"/>
                </a:solidFill>
              </a:rPr>
              <a:t>Flume</a:t>
            </a:r>
            <a:endParaRPr lang="pt-BR" dirty="0">
              <a:solidFill>
                <a:sysClr val="windowText" lastClr="000000"/>
              </a:solidFill>
            </a:endParaRP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Kafka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3606CA7-A055-B317-51BD-FFD353999D37}"/>
              </a:ext>
            </a:extLst>
          </p:cNvPr>
          <p:cNvSpPr/>
          <p:nvPr/>
        </p:nvSpPr>
        <p:spPr>
          <a:xfrm>
            <a:off x="4802667" y="1832914"/>
            <a:ext cx="1672276" cy="3175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Armazenamento</a:t>
            </a: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HDFS</a:t>
            </a: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Cassandra</a:t>
            </a:r>
          </a:p>
          <a:p>
            <a:pPr algn="ctr"/>
            <a:r>
              <a:rPr lang="pt-BR" dirty="0" err="1">
                <a:solidFill>
                  <a:sysClr val="windowText" lastClr="000000"/>
                </a:solidFill>
              </a:rPr>
              <a:t>MongoDB</a:t>
            </a:r>
            <a:endParaRPr lang="pt-BR" dirty="0">
              <a:solidFill>
                <a:sysClr val="windowText" lastClr="000000"/>
              </a:solidFill>
            </a:endParaRP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Redis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8E1C5C4-CA75-0523-63B7-5528A43E236A}"/>
              </a:ext>
            </a:extLst>
          </p:cNvPr>
          <p:cNvSpPr/>
          <p:nvPr/>
        </p:nvSpPr>
        <p:spPr>
          <a:xfrm>
            <a:off x="6652061" y="1832914"/>
            <a:ext cx="1556952" cy="3175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Processamento</a:t>
            </a:r>
          </a:p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E análise</a:t>
            </a:r>
          </a:p>
          <a:p>
            <a:pPr algn="ctr"/>
            <a:r>
              <a:rPr lang="pt-BR" dirty="0" err="1">
                <a:solidFill>
                  <a:sysClr val="windowText" lastClr="000000"/>
                </a:solidFill>
              </a:rPr>
              <a:t>MapReduce</a:t>
            </a:r>
            <a:endParaRPr lang="pt-BR" dirty="0">
              <a:solidFill>
                <a:sysClr val="windowText" lastClr="000000"/>
              </a:solidFill>
            </a:endParaRPr>
          </a:p>
          <a:p>
            <a:pPr algn="ctr"/>
            <a:r>
              <a:rPr lang="pt-BR" dirty="0" err="1">
                <a:solidFill>
                  <a:sysClr val="windowText" lastClr="000000"/>
                </a:solidFill>
              </a:rPr>
              <a:t>Spark</a:t>
            </a:r>
            <a:endParaRPr lang="pt-BR" dirty="0">
              <a:solidFill>
                <a:sysClr val="windowText" lastClr="000000"/>
              </a:solidFill>
            </a:endParaRPr>
          </a:p>
          <a:p>
            <a:pPr algn="ctr"/>
            <a:r>
              <a:rPr lang="pt-BR" dirty="0" err="1">
                <a:solidFill>
                  <a:sysClr val="windowText" lastClr="000000"/>
                </a:solidFill>
              </a:rPr>
              <a:t>Hive</a:t>
            </a:r>
            <a:endParaRPr lang="pt-BR" dirty="0">
              <a:solidFill>
                <a:sysClr val="windowText" lastClr="000000"/>
              </a:solidFill>
            </a:endParaRP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Impala</a:t>
            </a:r>
          </a:p>
        </p:txBody>
      </p:sp>
    </p:spTree>
    <p:extLst>
      <p:ext uri="{BB962C8B-B14F-4D97-AF65-F5344CB8AC3E}">
        <p14:creationId xmlns:p14="http://schemas.microsoft.com/office/powerpoint/2010/main" val="35793086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9711</TotalTime>
  <Words>743</Words>
  <Application>Microsoft Macintosh PowerPoint</Application>
  <PresentationFormat>Apresentação na tela (4:3)</PresentationFormat>
  <Paragraphs>158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Montserrat SemiBold</vt:lpstr>
      <vt:lpstr>Montserrat</vt:lpstr>
      <vt:lpstr>Muli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Jos� Augusto Alves Pimenta</cp:lastModifiedBy>
  <cp:revision>6</cp:revision>
  <dcterms:modified xsi:type="dcterms:W3CDTF">2022-10-11T11:52:50Z</dcterms:modified>
</cp:coreProperties>
</file>